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8FC1A-3DB4-4519-9EFD-AB35BAC794FE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79E7E-F651-4A7B-B541-71F6C13CE64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79E7E-F651-4A7B-B541-71F6C13CE64E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9F7159E-E844-4DF5-A279-BC71BE10AB22}" type="datetimeFigureOut">
              <a:rPr lang="it-IT" smtClean="0"/>
              <a:pPr/>
              <a:t>24/02/2012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A5C4E3-B597-4C1A-B441-A6B23954C7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Il </a:t>
            </a:r>
            <a:r>
              <a:rPr lang="it-IT" cap="none" dirty="0" smtClean="0"/>
              <a:t>disagio </a:t>
            </a:r>
            <a:r>
              <a:rPr lang="it-IT" cap="none" smtClean="0"/>
              <a:t>delle </a:t>
            </a:r>
            <a:r>
              <a:rPr lang="it-IT" smtClean="0"/>
              <a:t>donne</a:t>
            </a:r>
            <a:br>
              <a:rPr lang="it-IT" smtClean="0"/>
            </a:br>
            <a:r>
              <a:rPr lang="it-IT" smtClean="0"/>
              <a:t>e la</a:t>
            </a:r>
            <a:br>
              <a:rPr lang="it-IT" smtClean="0"/>
            </a:br>
            <a:r>
              <a:rPr lang="it-IT" smtClean="0"/>
              <a:t> sostenibilità psicologica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68304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Seminario IFE Italia</a:t>
            </a:r>
          </a:p>
          <a:p>
            <a:pPr algn="ctr"/>
            <a:r>
              <a:rPr lang="it-IT" dirty="0" smtClean="0"/>
              <a:t>Laicità,sussidiarietà, sistemi pubblici di servizi alla persona. Le nostre analisi, idee, proposte</a:t>
            </a:r>
          </a:p>
          <a:p>
            <a:pPr algn="ctr"/>
            <a:r>
              <a:rPr lang="it-IT" smtClean="0"/>
              <a:t>Lodi 18-02-2012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Rita </a:t>
            </a:r>
            <a:r>
              <a:rPr lang="it-IT" dirty="0" err="1" smtClean="0"/>
              <a:t>Fiorani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733832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Quale sguardo?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it-IT" sz="4400" dirty="0" smtClean="0"/>
              <a:t>CONVERGENZE</a:t>
            </a:r>
          </a:p>
          <a:p>
            <a:pPr algn="just"/>
            <a:r>
              <a:rPr lang="it-IT" sz="5000" dirty="0" smtClean="0"/>
              <a:t>a) assumo l’analisi politica che riconduce alla crisi del capitalismo, che viene scaricata sul proletariato e in particolare sulle donne e condivido l’impostazione di Nicoletta sul tema del </a:t>
            </a:r>
            <a:r>
              <a:rPr lang="it-IT" sz="5000" dirty="0" smtClean="0">
                <a:solidFill>
                  <a:srgbClr val="FF0000"/>
                </a:solidFill>
              </a:rPr>
              <a:t>lavoro, produttivo e riproduttivo, da concepire come bene comune;</a:t>
            </a:r>
          </a:p>
          <a:p>
            <a:pPr algn="just"/>
            <a:r>
              <a:rPr lang="it-IT" sz="5000" dirty="0" smtClean="0"/>
              <a:t>b) mantengo uno stile di pensiero e di </a:t>
            </a:r>
            <a:r>
              <a:rPr lang="it-IT" sz="5000" dirty="0" smtClean="0">
                <a:solidFill>
                  <a:srgbClr val="FF0000"/>
                </a:solidFill>
              </a:rPr>
              <a:t>prassi femminista </a:t>
            </a:r>
            <a:r>
              <a:rPr lang="it-IT" sz="5000" dirty="0" smtClean="0"/>
              <a:t>del “partire da sé”, da una soggettività che va oltre l’individuale per affermare principi e valori universali connotati da dinamiche di contro-potere;</a:t>
            </a:r>
          </a:p>
          <a:p>
            <a:pPr algn="just"/>
            <a:r>
              <a:rPr lang="it-IT" sz="5000" dirty="0" smtClean="0"/>
              <a:t>c) nella mia quotidianità utilizzo anche una </a:t>
            </a:r>
            <a:r>
              <a:rPr lang="it-IT" sz="5000" dirty="0" smtClean="0">
                <a:solidFill>
                  <a:srgbClr val="FF0000"/>
                </a:solidFill>
              </a:rPr>
              <a:t>strumentazione psicodinamica</a:t>
            </a:r>
            <a:r>
              <a:rPr lang="it-IT" sz="5000" dirty="0" smtClean="0"/>
              <a:t> approcciandomi professionalmente, oltre che “umanamente” e laicamente, al disagio e alla sofferenza, nello sforzo di integrare con l’esperienza i differenti sguardi e contribuire a produrre “trasformazioni” durevoli.</a:t>
            </a:r>
          </a:p>
          <a:p>
            <a:pPr algn="just"/>
            <a:r>
              <a:rPr lang="it-IT" sz="5000" dirty="0" smtClean="0"/>
              <a:t>d) Mi limito qui a qualche riflessione e a presentare alcuni </a:t>
            </a:r>
            <a:r>
              <a:rPr lang="it-IT" sz="5000" dirty="0" smtClean="0">
                <a:solidFill>
                  <a:srgbClr val="FF0000"/>
                </a:solidFill>
              </a:rPr>
              <a:t>dati</a:t>
            </a:r>
            <a:r>
              <a:rPr lang="it-IT" sz="5000" dirty="0" smtClean="0"/>
              <a:t> sul tema (nell’altro gruppo di slide un lavoro sul “corpo”nell’ottica della </a:t>
            </a:r>
            <a:r>
              <a:rPr lang="it-IT" sz="5000" i="1" dirty="0" smtClean="0"/>
              <a:t>prevenzione</a:t>
            </a:r>
            <a:r>
              <a:rPr lang="it-IT" sz="5000" dirty="0" smtClean="0"/>
              <a:t>). 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Intervento psico-sociale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t-IT" dirty="0" smtClean="0"/>
              <a:t>Nella situazione di crisi attuale ritengo che tra i compiti prioritari dell’intervento psico-sociale vi sia:</a:t>
            </a:r>
          </a:p>
          <a:p>
            <a:pPr algn="just">
              <a:buNone/>
            </a:pPr>
            <a:r>
              <a:rPr lang="it-IT" dirty="0" smtClean="0">
                <a:solidFill>
                  <a:srgbClr val="FF0000"/>
                </a:solidFill>
              </a:rPr>
              <a:t>	</a:t>
            </a:r>
            <a:r>
              <a:rPr lang="it-IT" sz="3600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impedire che la crisi attuale comporti, oltre a conseguenze pratiche, una riduzione dell’autostima o perdita di senso della propria vita</a:t>
            </a:r>
            <a:r>
              <a:rPr lang="it-IT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pPr algn="just">
              <a:buNone/>
            </a:pPr>
            <a:endParaRPr lang="it-IT" b="1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it-IT" dirty="0" smtClean="0">
                <a:cs typeface="Aharoni" pitchFamily="2" charset="-79"/>
              </a:rPr>
              <a:t>Tematizzare il ruolo del pubblico come sistema di “protezione” </a:t>
            </a:r>
            <a:r>
              <a:rPr lang="it-IT" b="1" dirty="0" smtClean="0">
                <a:solidFill>
                  <a:srgbClr val="C00000"/>
                </a:solidFill>
                <a:cs typeface="Aharoni" pitchFamily="2" charset="-79"/>
              </a:rPr>
              <a:t>psico-sociale</a:t>
            </a:r>
            <a:r>
              <a:rPr lang="it-IT" dirty="0" smtClean="0">
                <a:cs typeface="Aharoni" pitchFamily="2" charset="-79"/>
              </a:rPr>
              <a:t> tenendo conto dal dato che “</a:t>
            </a:r>
            <a:r>
              <a:rPr lang="it-IT" i="1" dirty="0" smtClean="0">
                <a:cs typeface="Aharoni" pitchFamily="2" charset="-79"/>
              </a:rPr>
              <a:t>14.000 lavoratori-lavoratrici lodigiani hanno perso il posto di lavoro”</a:t>
            </a:r>
            <a:r>
              <a:rPr lang="it-IT" dirty="0" smtClean="0">
                <a:cs typeface="Aharoni" pitchFamily="2" charset="-79"/>
              </a:rPr>
              <a:t> (</a:t>
            </a:r>
            <a:r>
              <a:rPr lang="it-IT" dirty="0" err="1" smtClean="0">
                <a:cs typeface="Aharoni" pitchFamily="2" charset="-79"/>
              </a:rPr>
              <a:t>S.Cesani</a:t>
            </a:r>
            <a:r>
              <a:rPr lang="it-IT" dirty="0" smtClean="0">
                <a:cs typeface="Aharoni" pitchFamily="2" charset="-79"/>
              </a:rPr>
              <a:t>, 18-02-2012).   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Aspetti di rilevanza psicologica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 smtClean="0"/>
              <a:t>Mancanza di lavoro per le donne: forzato ritorno al ruolo riproduttivo che </a:t>
            </a:r>
            <a:r>
              <a:rPr lang="it-IT" b="1" dirty="0" smtClean="0"/>
              <a:t>rischia di diventare totalizzante.</a:t>
            </a:r>
            <a:endParaRPr lang="it-IT" dirty="0" smtClean="0"/>
          </a:p>
          <a:p>
            <a:pPr algn="just"/>
            <a:r>
              <a:rPr lang="it-IT" dirty="0" smtClean="0">
                <a:solidFill>
                  <a:srgbClr val="FF0000"/>
                </a:solidFill>
              </a:rPr>
              <a:t>Soggettività</a:t>
            </a:r>
            <a:r>
              <a:rPr lang="it-IT" dirty="0" smtClean="0"/>
              <a:t> femminile sedimentata nelle coscienze, soggettive e collettive, da un lato e </a:t>
            </a:r>
            <a:r>
              <a:rPr lang="it-IT" dirty="0" smtClean="0">
                <a:solidFill>
                  <a:srgbClr val="FF0000"/>
                </a:solidFill>
              </a:rPr>
              <a:t>oggettività</a:t>
            </a:r>
            <a:r>
              <a:rPr lang="it-IT" dirty="0" smtClean="0"/>
              <a:t> del “ritorno a casa” dall’altro. Ad aggravare tale condizione si aggiunge la caduta del welfare. </a:t>
            </a:r>
          </a:p>
          <a:p>
            <a:pPr algn="just"/>
            <a:r>
              <a:rPr lang="it-IT" dirty="0" smtClean="0"/>
              <a:t>le conseguenze psicologiche si manifestano, oltre che in vissuti di tristezza, frustrazione, perdita di autostima, solitudine e isolamento, in nuovi sintomi: depressione, attacchi di panico, disturbi del comportamento alimentare, ecc. (Due testi che indagano i nessi tra sistema sociale e malessere:“</a:t>
            </a:r>
            <a:r>
              <a:rPr lang="it-IT" i="1" dirty="0" smtClean="0"/>
              <a:t>Epoca delle passioni tristi</a:t>
            </a:r>
            <a:r>
              <a:rPr lang="it-IT" dirty="0" smtClean="0"/>
              <a:t>” </a:t>
            </a:r>
            <a:r>
              <a:rPr lang="it-IT" dirty="0" err="1" smtClean="0"/>
              <a:t>Benasayag</a:t>
            </a:r>
            <a:r>
              <a:rPr lang="it-IT" dirty="0" smtClean="0"/>
              <a:t>, Feltrinelli - “</a:t>
            </a:r>
            <a:r>
              <a:rPr lang="it-IT" i="1" dirty="0" smtClean="0"/>
              <a:t>Lo psicoanalista e la città, l’inconscio e il discorso del capitalista</a:t>
            </a:r>
            <a:r>
              <a:rPr lang="it-IT" dirty="0" smtClean="0"/>
              <a:t>” </a:t>
            </a:r>
            <a:r>
              <a:rPr lang="it-IT" dirty="0" err="1" smtClean="0"/>
              <a:t>Recalcati</a:t>
            </a:r>
            <a:r>
              <a:rPr lang="it-IT" dirty="0" smtClean="0"/>
              <a:t>, </a:t>
            </a:r>
            <a:r>
              <a:rPr lang="it-IT" dirty="0" err="1" smtClean="0"/>
              <a:t>Manifestolibri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DATI SUL DISAGIO PSICOLOGICO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428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Dati recenti</a:t>
            </a:r>
            <a:r>
              <a:rPr lang="it-IT" dirty="0" smtClean="0"/>
              <a:t> Censis: </a:t>
            </a:r>
          </a:p>
          <a:p>
            <a:r>
              <a:rPr lang="it-IT" dirty="0" smtClean="0"/>
              <a:t>Il consumo di </a:t>
            </a:r>
            <a:r>
              <a:rPr lang="it-IT" b="1" dirty="0" smtClean="0"/>
              <a:t>antidepressivi</a:t>
            </a:r>
            <a:r>
              <a:rPr lang="it-IT" dirty="0" smtClean="0"/>
              <a:t> è raddoppiato in dieci anni (+114,2%)e in maggioranza da parte delle </a:t>
            </a:r>
            <a:r>
              <a:rPr lang="it-IT" b="1" dirty="0" smtClean="0"/>
              <a:t>donne</a:t>
            </a:r>
            <a:r>
              <a:rPr lang="it-IT" dirty="0" smtClean="0"/>
              <a:t>: le dosi giornaliere sono dal 2001 al 2009 passate da 16,2 a 34,7 per 1.000 abitanti.</a:t>
            </a:r>
          </a:p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In Italia, circa il 20-25% della popolazione adulta presenta ogni anno una criticità psicologica tale da dover richiedere un aiuto specialistico; </a:t>
            </a:r>
          </a:p>
          <a:p>
            <a:pPr algn="just"/>
            <a:r>
              <a:rPr lang="it-IT" dirty="0" smtClean="0"/>
              <a:t>solo il 10% di essa, generalmente i casi più gravi, approda ai servizi psicologici e psicoterapeutici offerti dal SSN.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SERVIZI TERRITORIALI</a:t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3600" dirty="0" smtClean="0"/>
              <a:t>I servizi territoriali, costretti a dare priorità a situazioni di gravità psichiatrica non riescono a concedere lo spazio necessario ad altre forme di disagio e di sofferenza psicologica e relazionale.</a:t>
            </a:r>
          </a:p>
          <a:p>
            <a:pPr algn="just"/>
            <a:r>
              <a:rPr lang="it-IT" sz="3600" b="1" dirty="0" smtClean="0">
                <a:solidFill>
                  <a:srgbClr val="FF0000"/>
                </a:solidFill>
              </a:rPr>
              <a:t>La gestione di problematiche psicologiche considerate meno gravi rimane scoperta.</a:t>
            </a:r>
            <a:endParaRPr lang="it-IT" sz="3600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Mancanza di risposte dall’area “clinica” del servizio pubblico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dirty="0" smtClean="0"/>
              <a:t>Salvo rare eccezioni, nei servizi del SSN in Lombardia è possibile usufruire solo di </a:t>
            </a:r>
            <a:r>
              <a:rPr lang="it-IT" b="1" dirty="0" smtClean="0">
                <a:solidFill>
                  <a:srgbClr val="C00000"/>
                </a:solidFill>
              </a:rPr>
              <a:t>percorsi psicologici brevi</a:t>
            </a:r>
            <a:r>
              <a:rPr lang="it-IT" dirty="0" smtClean="0"/>
              <a:t>. </a:t>
            </a:r>
          </a:p>
          <a:p>
            <a:pPr algn="just"/>
            <a:r>
              <a:rPr lang="it-IT" dirty="0" smtClean="0"/>
              <a:t>Ciò comporta che chi necessita di una psicoterapia e non ha la possibilità economica di rivolgersi ad un professionista privato, non ha di fatto nessun servizio a disposizione.</a:t>
            </a:r>
          </a:p>
          <a:p>
            <a:pPr algn="just"/>
            <a:r>
              <a:rPr lang="it-IT" dirty="0" smtClean="0"/>
              <a:t>Soggetti o famiglie vanno così incontro al </a:t>
            </a:r>
            <a:r>
              <a:rPr lang="it-IT" u="sng" dirty="0" smtClean="0"/>
              <a:t>rischio di una cronicizzazione del disturbo</a:t>
            </a:r>
            <a:r>
              <a:rPr lang="it-IT" dirty="0" smtClean="0"/>
              <a:t>, con il rischio, talvolta, di esiti anche drammatici o comunque invalidanti per la persona.</a:t>
            </a:r>
          </a:p>
          <a:p>
            <a:pPr algn="just"/>
            <a:endParaRPr lang="it-IT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Come OFFRIRE servizi psicologici a fasce più deboli della popolazione?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1879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In una grande città come Milano, le liste d’attesa per i servizi di tipo psicologico e psicoterapeutico pubblici variano da 30 giorni a 6 mesi a seconda delle strutture (ASL, servizi ospedalieri). </a:t>
            </a:r>
          </a:p>
          <a:p>
            <a:r>
              <a:rPr lang="it-IT" dirty="0" smtClean="0"/>
              <a:t>DUE ESPERIENZE MILANESI:</a:t>
            </a:r>
          </a:p>
          <a:p>
            <a:pPr algn="just">
              <a:buNone/>
            </a:pPr>
            <a:r>
              <a:rPr lang="it-IT" dirty="0" smtClean="0"/>
              <a:t>	-censimento e valutazione delle realtà operanti sul territorio che mettono in atto misure per consentire l'accesso alle fasce più deboli;</a:t>
            </a:r>
          </a:p>
          <a:p>
            <a:pPr algn="just">
              <a:buNone/>
            </a:pPr>
            <a:r>
              <a:rPr lang="it-IT" dirty="0" smtClean="0"/>
              <a:t>	- La CGIL confederale, OFFRE un servizio di supporto psicologico gratuito a lavoratrici e lavoratori che hanno perso il lavoro.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Conclusione </a:t>
            </a:r>
            <a:r>
              <a:rPr lang="it-IT" dirty="0" err="1" smtClean="0"/>
              <a:t>provvisioria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5888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7200" dirty="0" smtClean="0"/>
              <a:t>Possibile sbocco operativo iniziale nel lodigiano: censire le realtà operanti sul territorio che offrono servizi di psicologia sostenibile per consentire l’accesso alle fasce più deboli della popolazione garantendo loro servizi di qualità.</a:t>
            </a:r>
          </a:p>
          <a:p>
            <a:pPr algn="just"/>
            <a:endParaRPr lang="it-IT" sz="7200" dirty="0" smtClean="0"/>
          </a:p>
          <a:p>
            <a:pPr algn="just"/>
            <a:r>
              <a:rPr lang="it-IT" sz="7200" dirty="0" smtClean="0"/>
              <a:t>Convergenze (“</a:t>
            </a:r>
            <a:r>
              <a:rPr lang="it-IT" sz="7200" i="1" dirty="0" smtClean="0"/>
              <a:t>nuovo senso comune” </a:t>
            </a:r>
            <a:r>
              <a:rPr lang="it-IT" sz="7200" dirty="0" err="1" smtClean="0"/>
              <a:t>N.Pirotta</a:t>
            </a:r>
            <a:r>
              <a:rPr lang="it-IT" sz="7200" dirty="0" smtClean="0"/>
              <a:t>; “</a:t>
            </a:r>
            <a:r>
              <a:rPr lang="it-IT" sz="7200" i="1" dirty="0" smtClean="0"/>
              <a:t>pensare in modo differente”  </a:t>
            </a:r>
            <a:r>
              <a:rPr lang="it-IT" sz="7200" dirty="0" err="1" smtClean="0"/>
              <a:t>F.O.Manoukian</a:t>
            </a:r>
            <a:r>
              <a:rPr lang="it-IT" sz="7200" i="1" dirty="0" smtClean="0"/>
              <a:t>; “costruire una nuova visione di Welfare con un riposizionamento - </a:t>
            </a:r>
            <a:r>
              <a:rPr lang="it-IT" sz="7200" dirty="0" smtClean="0"/>
              <a:t>soggettivo e </a:t>
            </a:r>
            <a:r>
              <a:rPr lang="it-IT" sz="7200" dirty="0" err="1" smtClean="0"/>
              <a:t>gruppale</a:t>
            </a:r>
            <a:r>
              <a:rPr lang="it-IT" sz="7200" dirty="0" smtClean="0"/>
              <a:t> </a:t>
            </a:r>
            <a:r>
              <a:rPr lang="it-IT" sz="7200" i="1" dirty="0" smtClean="0"/>
              <a:t>- smussando angoli e arroccamenti- </a:t>
            </a:r>
            <a:r>
              <a:rPr lang="it-IT" sz="7200" dirty="0" err="1" smtClean="0"/>
              <a:t>S</a:t>
            </a:r>
            <a:r>
              <a:rPr lang="it-IT" sz="7200" i="1" dirty="0" err="1" smtClean="0"/>
              <a:t>.</a:t>
            </a:r>
            <a:r>
              <a:rPr lang="it-IT" sz="7200" dirty="0" err="1" smtClean="0"/>
              <a:t>Cesani</a:t>
            </a:r>
            <a:r>
              <a:rPr lang="it-IT" sz="7200" dirty="0" smtClean="0"/>
              <a:t> </a:t>
            </a:r>
            <a:r>
              <a:rPr lang="it-IT" sz="7200" i="1" dirty="0" smtClean="0"/>
              <a:t>”).</a:t>
            </a:r>
          </a:p>
          <a:p>
            <a:pPr algn="just"/>
            <a:r>
              <a:rPr lang="it-IT" sz="7200" dirty="0" smtClean="0"/>
              <a:t>Produrre conoscenza (che procede per continue sintesi e scioglimenti, oscillazione tra frammentazione e integrazione). “</a:t>
            </a:r>
            <a:r>
              <a:rPr lang="it-IT" sz="7200" i="1" dirty="0" smtClean="0"/>
              <a:t>Il processo di conoscenza vera spezza la ripetizione per reperire fatti ordinatori nuovi”  (</a:t>
            </a:r>
            <a:r>
              <a:rPr lang="it-IT" sz="7200" dirty="0" err="1" smtClean="0"/>
              <a:t>C.Salardi</a:t>
            </a:r>
            <a:r>
              <a:rPr lang="it-IT" sz="7200" dirty="0" smtClean="0"/>
              <a:t>). Saperi precostituiti, quando utilizzati per fornire certezze assolute servono a rassicurare l’individuo ma non a produrre processi veri di trasformazione che passa solo attraverso l’apertura nuova, spazio mentale che si crea tra il Sé e l’Altro e nella dimensione relazionale del gruppo aperto. </a:t>
            </a:r>
          </a:p>
          <a:p>
            <a:pPr algn="just"/>
            <a:r>
              <a:rPr lang="it-IT" sz="7200" dirty="0" smtClean="0"/>
              <a:t>Continuare a dotare di significato la nostra </a:t>
            </a:r>
            <a:r>
              <a:rPr lang="it-IT" sz="7200" smtClean="0"/>
              <a:t>esperienza (“seminando”) </a:t>
            </a:r>
            <a:r>
              <a:rPr lang="it-IT" sz="7200" dirty="0" smtClean="0"/>
              <a:t>per lasciare tracce durevoli anche negli ambiti dell’operatività quotidiana di ognuna di noi. </a:t>
            </a:r>
          </a:p>
          <a:p>
            <a:pPr algn="just"/>
            <a:endParaRPr lang="it-IT" i="1" dirty="0" smtClean="0"/>
          </a:p>
          <a:p>
            <a:pPr algn="just">
              <a:buNone/>
            </a:pPr>
            <a:r>
              <a:rPr lang="it-IT" dirty="0" smtClean="0"/>
              <a:t>  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394</TotalTime>
  <Words>804</Words>
  <Application>Microsoft Office PowerPoint</Application>
  <PresentationFormat>Presentazione su schermo (4:3)</PresentationFormat>
  <Paragraphs>58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Astro</vt:lpstr>
      <vt:lpstr>Il disagio delle donne e la  sostenibilità psicologica </vt:lpstr>
      <vt:lpstr>Quale sguardo?</vt:lpstr>
      <vt:lpstr>Intervento psico-sociale</vt:lpstr>
      <vt:lpstr>Aspetti di rilevanza psicologica</vt:lpstr>
      <vt:lpstr>DATI SUL DISAGIO PSICOLOGICO</vt:lpstr>
      <vt:lpstr>SERVIZI TERRITORIALI  </vt:lpstr>
      <vt:lpstr>Mancanza di risposte dall’area “clinica” del servizio pubblico</vt:lpstr>
      <vt:lpstr>Come OFFRIRE servizi psicologici a fasce più deboli della popolazione?</vt:lpstr>
      <vt:lpstr>Conclusione provvisioria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Sostenibilità psicologica: il disagio delle donne</dc:title>
  <dc:creator>Pierfranco</dc:creator>
  <cp:lastModifiedBy> </cp:lastModifiedBy>
  <cp:revision>48</cp:revision>
  <dcterms:created xsi:type="dcterms:W3CDTF">2012-02-17T16:43:48Z</dcterms:created>
  <dcterms:modified xsi:type="dcterms:W3CDTF">2012-02-24T13:01:56Z</dcterms:modified>
</cp:coreProperties>
</file>